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12192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Open Sans SemiBold"/>
      <p:regular r:id="rId35"/>
      <p:bold r:id="rId36"/>
      <p:italic r:id="rId37"/>
      <p:boldItalic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6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oboto-italic.fntdata"/><Relationship Id="rId10" Type="http://schemas.openxmlformats.org/officeDocument/2006/relationships/slide" Target="slides/slide6.xml"/><Relationship Id="rId32" Type="http://schemas.openxmlformats.org/officeDocument/2006/relationships/font" Target="fonts/Roboto-bold.fntdata"/><Relationship Id="rId13" Type="http://schemas.openxmlformats.org/officeDocument/2006/relationships/slide" Target="slides/slide9.xml"/><Relationship Id="rId35" Type="http://schemas.openxmlformats.org/officeDocument/2006/relationships/font" Target="fonts/OpenSansSemiBold-regular.fntdata"/><Relationship Id="rId12" Type="http://schemas.openxmlformats.org/officeDocument/2006/relationships/slide" Target="slides/slide8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1.xml"/><Relationship Id="rId37" Type="http://schemas.openxmlformats.org/officeDocument/2006/relationships/font" Target="fonts/OpenSansSemiBold-italic.fntdata"/><Relationship Id="rId14" Type="http://schemas.openxmlformats.org/officeDocument/2006/relationships/slide" Target="slides/slide10.xml"/><Relationship Id="rId36" Type="http://schemas.openxmlformats.org/officeDocument/2006/relationships/font" Target="fonts/OpenSansSemiBold-bold.fntdata"/><Relationship Id="rId17" Type="http://schemas.openxmlformats.org/officeDocument/2006/relationships/slide" Target="slides/slide13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2.xml"/><Relationship Id="rId38" Type="http://schemas.openxmlformats.org/officeDocument/2006/relationships/font" Target="fonts/OpenSansSemiBold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3c403d306c_0_4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13c403d306c_0_4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g13c403d306c_0_4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p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3c403d306c_0_4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3" name="Google Shape;343;g13c403d306c_0_4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00" cy="2071200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500" cy="1365900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00" cy="20712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500" cy="1365900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00" cy="2071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500" cy="1365900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500" cy="4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00" cy="38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00" cy="38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100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500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100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0" cy="4274100"/>
          </a:xfrm>
          <a:prstGeom prst="roundRect">
            <a:avLst>
              <a:gd fmla="val 0" name="adj"/>
            </a:avLst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600" cy="31593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4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80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4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400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400" cy="3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80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400" cy="3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400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1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0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5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0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5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6096000" y="0"/>
            <a:ext cx="6096000" cy="620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8"/>
          <p:cNvSpPr txBox="1"/>
          <p:nvPr>
            <p:ph type="title"/>
          </p:nvPr>
        </p:nvSpPr>
        <p:spPr>
          <a:xfrm>
            <a:off x="277934" y="295773"/>
            <a:ext cx="549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7934" y="2019065"/>
            <a:ext cx="5498400" cy="3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0" name="Google Shape;130;p18"/>
          <p:cNvSpPr/>
          <p:nvPr/>
        </p:nvSpPr>
        <p:spPr>
          <a:xfrm>
            <a:off x="0" y="6212926"/>
            <a:ext cx="12192000" cy="645000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2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8"/>
          <p:cNvCxnSpPr/>
          <p:nvPr/>
        </p:nvCxnSpPr>
        <p:spPr>
          <a:xfrm>
            <a:off x="406400" y="1476768"/>
            <a:ext cx="7113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3" name="Google Shape;133;p18"/>
          <p:cNvSpPr/>
          <p:nvPr>
            <p:ph idx="2" type="pic"/>
          </p:nvPr>
        </p:nvSpPr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6096000" y="0"/>
            <a:ext cx="6096000" cy="620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 txBox="1"/>
          <p:nvPr>
            <p:ph type="title"/>
          </p:nvPr>
        </p:nvSpPr>
        <p:spPr>
          <a:xfrm>
            <a:off x="277934" y="295773"/>
            <a:ext cx="54984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" type="body"/>
          </p:nvPr>
        </p:nvSpPr>
        <p:spPr>
          <a:xfrm>
            <a:off x="277934" y="1535080"/>
            <a:ext cx="5498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9" name="Google Shape;139;p19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19"/>
          <p:cNvSpPr/>
          <p:nvPr>
            <p:ph idx="2" type="pic"/>
          </p:nvPr>
        </p:nvSpPr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20"/>
          <p:cNvGrpSpPr/>
          <p:nvPr/>
        </p:nvGrpSpPr>
        <p:grpSpPr>
          <a:xfrm>
            <a:off x="0" y="5204762"/>
            <a:ext cx="12191695" cy="1653192"/>
            <a:chOff x="0" y="3903669"/>
            <a:chExt cx="9144000" cy="1239925"/>
          </a:xfrm>
        </p:grpSpPr>
        <p:sp>
          <p:nvSpPr>
            <p:cNvPr id="143" name="Google Shape;143;p2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0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20"/>
          <p:cNvSpPr txBox="1"/>
          <p:nvPr>
            <p:ph type="title"/>
          </p:nvPr>
        </p:nvSpPr>
        <p:spPr>
          <a:xfrm>
            <a:off x="415600" y="546667"/>
            <a:ext cx="113607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415600" y="1639833"/>
            <a:ext cx="113607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0" name="Google Shape;150;p20"/>
          <p:cNvSpPr txBox="1"/>
          <p:nvPr>
            <p:ph idx="12" type="sldNum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0" cy="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500" cy="42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5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19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0.jpg"/><Relationship Id="rId5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3.jp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toastmasters.org/1111" TargetMode="External"/><Relationship Id="rId4" Type="http://schemas.openxmlformats.org/officeDocument/2006/relationships/hyperlink" Target="http://www.toastmasters.org/84" TargetMode="External"/><Relationship Id="rId5" Type="http://schemas.openxmlformats.org/officeDocument/2006/relationships/hyperlink" Target="http://www.toastmasters.org/clubcentral" TargetMode="External"/><Relationship Id="rId6" Type="http://schemas.openxmlformats.org/officeDocument/2006/relationships/hyperlink" Target="http://www.toastmasters.org/memberlist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ts val="4500"/>
              <a:buNone/>
            </a:pPr>
            <a:r>
              <a:rPr lang="en-US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Secretary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1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2400"/>
              <a:buNone/>
            </a:pPr>
            <a:r>
              <a:rPr lang="en-US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Club Officer Training</a:t>
            </a:r>
            <a:endParaRPr sz="3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>
                <a:solidFill>
                  <a:srgbClr val="FEEE9F"/>
                </a:solidFill>
              </a:rPr>
              <a:t>Meeting Agenda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164" name="Google Shape;164;p22"/>
          <p:cNvSpPr/>
          <p:nvPr>
            <p:ph idx="1" type="body"/>
          </p:nvPr>
        </p:nvSpPr>
        <p:spPr>
          <a:xfrm>
            <a:off x="4922260" y="3781578"/>
            <a:ext cx="2347500" cy="1365900"/>
          </a:xfrm>
          <a:prstGeom prst="roundRect">
            <a:avLst>
              <a:gd fmla="val 942" name="adj"/>
            </a:avLst>
          </a:prstGeom>
          <a:solidFill>
            <a:srgbClr val="F5F5F5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sp>
        <p:nvSpPr>
          <p:cNvPr id="165" name="Google Shape;165;p22"/>
          <p:cNvSpPr txBox="1"/>
          <p:nvPr>
            <p:ph idx="3" type="body"/>
          </p:nvPr>
        </p:nvSpPr>
        <p:spPr>
          <a:xfrm>
            <a:off x="5088954" y="4198585"/>
            <a:ext cx="2014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2000"/>
              <a:buNone/>
            </a:pPr>
            <a:r>
              <a:rPr b="1" lang="en-US">
                <a:solidFill>
                  <a:srgbClr val="000000"/>
                </a:solidFill>
              </a:rPr>
              <a:t>Secretary Responsibilities 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66" name="Google Shape;166;p22"/>
          <p:cNvSpPr/>
          <p:nvPr>
            <p:ph idx="5" type="body"/>
          </p:nvPr>
        </p:nvSpPr>
        <p:spPr>
          <a:xfrm>
            <a:off x="990625" y="3781640"/>
            <a:ext cx="2347500" cy="1365900"/>
          </a:xfrm>
          <a:prstGeom prst="roundRect">
            <a:avLst>
              <a:gd fmla="val 942" name="adj"/>
            </a:avLst>
          </a:prstGeom>
          <a:solidFill>
            <a:srgbClr val="F5F5F5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sp>
        <p:nvSpPr>
          <p:cNvPr id="167" name="Google Shape;167;p22"/>
          <p:cNvSpPr txBox="1"/>
          <p:nvPr>
            <p:ph idx="6" type="body"/>
          </p:nvPr>
        </p:nvSpPr>
        <p:spPr>
          <a:xfrm>
            <a:off x="1157269" y="4226647"/>
            <a:ext cx="2014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2000"/>
              <a:buNone/>
            </a:pPr>
            <a:r>
              <a:rPr b="1" lang="en-US" sz="2200">
                <a:solidFill>
                  <a:srgbClr val="000000"/>
                </a:solidFill>
              </a:rPr>
              <a:t>Secretary Role</a:t>
            </a:r>
            <a:endParaRPr b="1" sz="2200">
              <a:solidFill>
                <a:srgbClr val="000000"/>
              </a:solidFill>
            </a:endParaRPr>
          </a:p>
        </p:txBody>
      </p:sp>
      <p:pic>
        <p:nvPicPr>
          <p:cNvPr id="168" name="Google Shape;168;p22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12376" r="12383" t="0"/>
          <a:stretch/>
        </p:blipFill>
        <p:spPr>
          <a:xfrm>
            <a:off x="9104445" y="1710443"/>
            <a:ext cx="2335500" cy="20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/>
          <p:nvPr>
            <p:ph idx="8" type="body"/>
          </p:nvPr>
        </p:nvSpPr>
        <p:spPr>
          <a:xfrm>
            <a:off x="9104560" y="3781640"/>
            <a:ext cx="2347500" cy="1365900"/>
          </a:xfrm>
          <a:prstGeom prst="roundRect">
            <a:avLst>
              <a:gd fmla="val 942" name="adj"/>
            </a:avLst>
          </a:prstGeom>
          <a:solidFill>
            <a:schemeClr val="lt1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sp>
        <p:nvSpPr>
          <p:cNvPr id="170" name="Google Shape;170;p22"/>
          <p:cNvSpPr txBox="1"/>
          <p:nvPr>
            <p:ph idx="9" type="body"/>
          </p:nvPr>
        </p:nvSpPr>
        <p:spPr>
          <a:xfrm>
            <a:off x="9469050" y="4106050"/>
            <a:ext cx="16185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2000"/>
              <a:buNone/>
            </a:pPr>
            <a:r>
              <a:rPr b="1" lang="en-US" sz="2200">
                <a:solidFill>
                  <a:srgbClr val="000000"/>
                </a:solidFill>
              </a:rPr>
              <a:t>Secretary Resources</a:t>
            </a:r>
            <a:endParaRPr b="1" sz="2200">
              <a:solidFill>
                <a:srgbClr val="000000"/>
              </a:solidFill>
            </a:endParaRPr>
          </a:p>
        </p:txBody>
      </p:sp>
      <p:pic>
        <p:nvPicPr>
          <p:cNvPr id="171" name="Google Shape;171;p2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2400" r="12400" t="0"/>
          <a:stretch/>
        </p:blipFill>
        <p:spPr>
          <a:xfrm>
            <a:off x="4928195" y="1710506"/>
            <a:ext cx="2335512" cy="207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2429" r="12421" t="0"/>
          <a:stretch/>
        </p:blipFill>
        <p:spPr>
          <a:xfrm>
            <a:off x="996635" y="1710443"/>
            <a:ext cx="2335500" cy="20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>
                <a:solidFill>
                  <a:srgbClr val="FEEE9F"/>
                </a:solidFill>
              </a:rPr>
              <a:t>Session Objectives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179" name="Google Shape;179;p23"/>
          <p:cNvSpPr txBox="1"/>
          <p:nvPr>
            <p:ph idx="1" type="body"/>
          </p:nvPr>
        </p:nvSpPr>
        <p:spPr>
          <a:xfrm>
            <a:off x="277925" y="1065450"/>
            <a:ext cx="6151500" cy="48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To i</a:t>
            </a: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dentify your role</a:t>
            </a:r>
            <a:endParaRPr b="1" sz="2800"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To f</a:t>
            </a: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ulfill your responsibilities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1273"/>
              </a:spcBef>
              <a:spcAft>
                <a:spcPts val="1600"/>
              </a:spcAft>
              <a:buSzPts val="28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To f</a:t>
            </a: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ind resources that help you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 to support the club’s mission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751475" y="76200"/>
            <a:ext cx="54435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>
            <p:ph type="title"/>
          </p:nvPr>
        </p:nvSpPr>
        <p:spPr>
          <a:xfrm>
            <a:off x="277916" y="295775"/>
            <a:ext cx="110892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FEEE9F"/>
                </a:solidFill>
              </a:rPr>
              <a:t>SECRETARY AS STATED IN CLUB CONSTITUTION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187" name="Google Shape;187;p24"/>
          <p:cNvSpPr txBox="1"/>
          <p:nvPr>
            <p:ph idx="1" type="body"/>
          </p:nvPr>
        </p:nvSpPr>
        <p:spPr>
          <a:xfrm>
            <a:off x="350375" y="1802025"/>
            <a:ext cx="10944300" cy="30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-US" sz="2160"/>
              <a:t>“The club secretary is responsible for club records and correspondence. </a:t>
            </a:r>
            <a:endParaRPr sz="2160"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-US" sz="2160"/>
              <a:t>The club secretary has custody of the club’s charter, constitution, and bylaws and all other records and documents of this club; </a:t>
            </a:r>
            <a:endParaRPr sz="2160"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-US" sz="2160"/>
              <a:t>keeps an accurate record of the meetings and activities of this club and of the club executive committee; </a:t>
            </a:r>
            <a:endParaRPr sz="2160"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-US" sz="2160"/>
              <a:t>maintains an accurate and complete roster of individual members of this club, including the address and status of each individual member and transmits the same to the successor in office. </a:t>
            </a:r>
            <a:endParaRPr sz="2160"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-US" sz="2160"/>
              <a:t>The club secretary provides notices of meetings as required by this constitution, and immediately notifies World Headquarters of Toastmasters International of any change in the roster of individual members.”</a:t>
            </a:r>
            <a:endParaRPr sz="216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EE9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5"/>
          <p:cNvPicPr preferRelativeResize="0"/>
          <p:nvPr/>
        </p:nvPicPr>
        <p:blipFill rotWithShape="1">
          <a:blip r:embed="rId3">
            <a:alphaModFix/>
          </a:blip>
          <a:srcRect b="37528" l="0" r="0" t="0"/>
          <a:stretch/>
        </p:blipFill>
        <p:spPr>
          <a:xfrm>
            <a:off x="0" y="1143000"/>
            <a:ext cx="6419901" cy="508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Role of</a:t>
            </a: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 Secretary</a:t>
            </a:r>
            <a:r>
              <a:rPr lang="en-US">
                <a:solidFill>
                  <a:srgbClr val="FEEE9F"/>
                </a:solidFill>
              </a:rPr>
              <a:t> 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6804725" y="1451500"/>
            <a:ext cx="53268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 secretary, you take notes, maintain files and report new officers. </a:t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Everything you do as secretary supports the club mission.</a:t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Secretary</a:t>
            </a:r>
            <a:r>
              <a:rPr lang="en-US">
                <a:solidFill>
                  <a:srgbClr val="FEEE9F"/>
                </a:solidFill>
              </a:rPr>
              <a:t> Responsibilities </a:t>
            </a:r>
            <a:endParaRPr>
              <a:solidFill>
                <a:srgbClr val="FEEE9F"/>
              </a:solidFill>
            </a:endParaRPr>
          </a:p>
        </p:txBody>
      </p:sp>
      <p:pic>
        <p:nvPicPr>
          <p:cNvPr id="200" name="Google Shape;200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0" r="12400" t="0"/>
          <a:stretch/>
        </p:blipFill>
        <p:spPr>
          <a:xfrm>
            <a:off x="4367825" y="1953125"/>
            <a:ext cx="3156000" cy="20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6"/>
          <p:cNvSpPr/>
          <p:nvPr>
            <p:ph idx="1" type="body"/>
          </p:nvPr>
        </p:nvSpPr>
        <p:spPr>
          <a:xfrm>
            <a:off x="4367825" y="4024200"/>
            <a:ext cx="3156000" cy="1365900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pic>
        <p:nvPicPr>
          <p:cNvPr id="202" name="Google Shape;202;p26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745726" y="1953125"/>
            <a:ext cx="3080100" cy="20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/>
          <p:nvPr>
            <p:ph idx="5" type="body"/>
          </p:nvPr>
        </p:nvSpPr>
        <p:spPr>
          <a:xfrm>
            <a:off x="751950" y="4024200"/>
            <a:ext cx="3080100" cy="1365900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sp>
        <p:nvSpPr>
          <p:cNvPr id="204" name="Google Shape;204;p26"/>
          <p:cNvSpPr txBox="1"/>
          <p:nvPr>
            <p:ph idx="6" type="body"/>
          </p:nvPr>
        </p:nvSpPr>
        <p:spPr>
          <a:xfrm>
            <a:off x="1005825" y="4382550"/>
            <a:ext cx="2559900" cy="64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000"/>
              <a:buNone/>
            </a:pPr>
            <a:r>
              <a:rPr b="1" lang="en-US">
                <a:solidFill>
                  <a:schemeClr val="dk1"/>
                </a:solidFill>
              </a:rPr>
              <a:t>The Club Meeting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205" name="Google Shape;205;p26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149700" y="1953125"/>
            <a:ext cx="3209400" cy="20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/>
          <p:nvPr>
            <p:ph idx="8" type="body"/>
          </p:nvPr>
        </p:nvSpPr>
        <p:spPr>
          <a:xfrm>
            <a:off x="8143850" y="4024200"/>
            <a:ext cx="3209400" cy="1365900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5"/>
              <a:buFont typeface="Arial"/>
              <a:buNone/>
            </a:pPr>
            <a:r>
              <a:rPr lang="en-US" sz="585"/>
              <a:t> </a:t>
            </a:r>
            <a:endParaRPr sz="585"/>
          </a:p>
        </p:txBody>
      </p:sp>
      <p:sp>
        <p:nvSpPr>
          <p:cNvPr id="207" name="Google Shape;207;p26"/>
          <p:cNvSpPr txBox="1"/>
          <p:nvPr>
            <p:ph idx="6" type="body"/>
          </p:nvPr>
        </p:nvSpPr>
        <p:spPr>
          <a:xfrm>
            <a:off x="4707988" y="4382550"/>
            <a:ext cx="2559900" cy="64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000"/>
              <a:buNone/>
            </a:pPr>
            <a:r>
              <a:rPr b="1" lang="en-US">
                <a:solidFill>
                  <a:schemeClr val="dk1"/>
                </a:solidFill>
              </a:rPr>
              <a:t>Outside </a:t>
            </a:r>
            <a:r>
              <a:rPr b="1" lang="en-US">
                <a:solidFill>
                  <a:schemeClr val="dk1"/>
                </a:solidFill>
              </a:rPr>
              <a:t>The Club Meeting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8" name="Google Shape;208;p26"/>
          <p:cNvSpPr txBox="1"/>
          <p:nvPr>
            <p:ph idx="6" type="body"/>
          </p:nvPr>
        </p:nvSpPr>
        <p:spPr>
          <a:xfrm>
            <a:off x="8474438" y="4382550"/>
            <a:ext cx="2559900" cy="64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000"/>
              <a:buNone/>
            </a:pPr>
            <a:r>
              <a:rPr b="1" lang="en-US">
                <a:solidFill>
                  <a:schemeClr val="dk1"/>
                </a:solidFill>
              </a:rPr>
              <a:t>During </a:t>
            </a:r>
            <a:r>
              <a:rPr b="1" lang="en-US">
                <a:solidFill>
                  <a:schemeClr val="dk1"/>
                </a:solidFill>
              </a:rPr>
              <a:t>The Club Meeting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solidFill>
                <a:srgbClr val="FEE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7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16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48" cy="6217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>
                <a:solidFill>
                  <a:srgbClr val="FEEE9F"/>
                </a:solidFill>
              </a:rPr>
              <a:t>Before Club Meetings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Post the previous minutes 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online and notify the club members to view the minutes</a:t>
            </a: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.</a:t>
            </a:r>
            <a:endParaRPr b="1" sz="2800"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Prepare a list of actions for the president to be taken during the meeting.</a:t>
            </a:r>
            <a:endParaRPr b="1" sz="2800"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1600"/>
              </a:spcAft>
              <a:buSzPts val="2800"/>
              <a:buFont typeface="Arial"/>
              <a:buChar char="•"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Update the club’s officer list when necessary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.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34750" y="440875"/>
            <a:ext cx="60990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type="title"/>
          </p:nvPr>
        </p:nvSpPr>
        <p:spPr>
          <a:xfrm>
            <a:off x="277925" y="178825"/>
            <a:ext cx="56871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rgbClr val="FEEE9F"/>
                </a:solidFill>
              </a:rPr>
              <a:t>Upon Arrival at Club Meetings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28" name="Google Shape;228;p2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2159" lvl="0" marL="457559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3100"/>
              <a:t>In Person Meetings:</a:t>
            </a:r>
            <a:endParaRPr sz="3100"/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3100"/>
              <a:t>Circulate attendance sheet and guest book.</a:t>
            </a:r>
            <a:endParaRPr sz="3100"/>
          </a:p>
          <a:p>
            <a:pPr indent="-432159" lvl="0" marL="457559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3100"/>
              <a:buChar char="•"/>
            </a:pPr>
            <a:r>
              <a:rPr lang="en-US" sz="3100"/>
              <a:t>Virtual Meetings:</a:t>
            </a:r>
            <a:endParaRPr sz="3100"/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3100"/>
              <a:t>Document attendance.</a:t>
            </a:r>
            <a:endParaRPr sz="31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2800"/>
              <a:buNone/>
            </a:pPr>
            <a:r>
              <a:t/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0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35" name="Google Shape;235;p3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559" lvl="0" marL="457559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Char char="•"/>
            </a:pPr>
            <a:r>
              <a:rPr lang="en-US" sz="3900">
                <a:solidFill>
                  <a:schemeClr val="lt1"/>
                </a:solidFill>
              </a:rPr>
              <a:t>Read previous minutes.</a:t>
            </a:r>
            <a:endParaRPr sz="3900">
              <a:solidFill>
                <a:schemeClr val="lt1"/>
              </a:solidFill>
            </a:endParaRPr>
          </a:p>
          <a:p>
            <a:pPr indent="-457560" lvl="0" marL="45756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900"/>
              <a:buChar char="•"/>
            </a:pPr>
            <a:r>
              <a:rPr lang="en-US" sz="3900">
                <a:solidFill>
                  <a:schemeClr val="lt1"/>
                </a:solidFill>
              </a:rPr>
              <a:t>Note amendments and record current meeting minutes.</a:t>
            </a:r>
            <a:endParaRPr sz="3900">
              <a:solidFill>
                <a:schemeClr val="lt1"/>
              </a:solidFill>
            </a:endParaRPr>
          </a:p>
        </p:txBody>
      </p:sp>
      <p:pic>
        <p:nvPicPr>
          <p:cNvPr id="236" name="Google Shape;236;p3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solidFill>
                <a:srgbClr val="FEE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1"/>
          <p:cNvSpPr txBox="1"/>
          <p:nvPr>
            <p:ph idx="1" type="body"/>
          </p:nvPr>
        </p:nvSpPr>
        <p:spPr>
          <a:xfrm>
            <a:off x="104850" y="1258350"/>
            <a:ext cx="5893200" cy="55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Maintain accurate roster and submit to treasurer to submit with dues.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Submit club officer list to Worl</a:t>
            </a:r>
            <a:r>
              <a:rPr lang="en-US">
                <a:solidFill>
                  <a:schemeClr val="lt1"/>
                </a:solidFill>
              </a:rPr>
              <a:t>d Headquarters 10 days after club elections</a:t>
            </a:r>
            <a:r>
              <a:rPr lang="en-US" sz="2800">
                <a:solidFill>
                  <a:schemeClr val="lt1"/>
                </a:solidFill>
              </a:rPr>
              <a:t>.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Handle correspondence.</a:t>
            </a:r>
            <a:endParaRPr sz="2800">
              <a:solidFill>
                <a:schemeClr val="lt1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Keep club files which in</a:t>
            </a:r>
            <a:r>
              <a:rPr lang="en-US">
                <a:solidFill>
                  <a:schemeClr val="lt1"/>
                </a:solidFill>
              </a:rPr>
              <a:t>cludes club constitution, bylaws and club charter.</a:t>
            </a:r>
            <a:endParaRPr>
              <a:solidFill>
                <a:schemeClr val="lt1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Attend club executive committee meetings.</a:t>
            </a:r>
            <a:endParaRPr sz="2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solidFill>
                <a:srgbClr val="FEE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Vote at international business meetings.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Facilitate member progress in Base Camp.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Arrange for your replacement or assistance </a:t>
            </a:r>
            <a:r>
              <a:rPr lang="en-US">
                <a:solidFill>
                  <a:schemeClr val="lt1"/>
                </a:solidFill>
              </a:rPr>
              <a:t>if unable to attend meetings.</a:t>
            </a:r>
            <a:r>
              <a:rPr lang="en-US" sz="2800">
                <a:solidFill>
                  <a:schemeClr val="lt1"/>
                </a:solidFill>
              </a:rPr>
              <a:t>.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160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Prepare your successor for office.</a:t>
            </a:r>
            <a:endParaRPr sz="2800">
              <a:solidFill>
                <a:schemeClr val="lt1"/>
              </a:solidFill>
            </a:endParaRPr>
          </a:p>
        </p:txBody>
      </p:sp>
      <p:pic>
        <p:nvPicPr>
          <p:cNvPr id="250" name="Google Shape;250;p3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The Executive Committee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56" name="Google Shape;256;p3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36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 sz="3000">
                <a:solidFill>
                  <a:schemeClr val="lt1"/>
                </a:solidFill>
              </a:rPr>
              <a:t>Read the previous meeting minutes.</a:t>
            </a:r>
            <a:endParaRPr sz="3000">
              <a:solidFill>
                <a:schemeClr val="lt1"/>
              </a:solidFill>
            </a:endParaRPr>
          </a:p>
          <a:p>
            <a:pPr indent="-38136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 sz="3000">
                <a:solidFill>
                  <a:schemeClr val="lt1"/>
                </a:solidFill>
              </a:rPr>
              <a:t>Note amendments.</a:t>
            </a:r>
            <a:endParaRPr sz="3000">
              <a:solidFill>
                <a:schemeClr val="lt1"/>
              </a:solidFill>
            </a:endParaRPr>
          </a:p>
          <a:p>
            <a:pPr indent="-381360" lvl="0" marL="457560" rtl="0" algn="l">
              <a:lnSpc>
                <a:spcPct val="90000"/>
              </a:lnSpc>
              <a:spcBef>
                <a:spcPts val="561"/>
              </a:spcBef>
              <a:spcAft>
                <a:spcPts val="1600"/>
              </a:spcAft>
              <a:buClr>
                <a:schemeClr val="lt1"/>
              </a:buClr>
              <a:buSzPts val="3000"/>
              <a:buChar char="•"/>
            </a:pPr>
            <a:r>
              <a:rPr lang="en-US" sz="3000">
                <a:solidFill>
                  <a:schemeClr val="lt1"/>
                </a:solidFill>
              </a:rPr>
              <a:t>Record the current meeting minutes.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257" name="Google Shape;257;p3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type="title"/>
          </p:nvPr>
        </p:nvSpPr>
        <p:spPr>
          <a:xfrm>
            <a:off x="263200" y="228600"/>
            <a:ext cx="113607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3456"/>
              <a:buNone/>
            </a:pPr>
            <a:r>
              <a:rPr lang="en-US">
                <a:solidFill>
                  <a:srgbClr val="FEEE9F"/>
                </a:solidFill>
              </a:rPr>
              <a:t>Responsibility Checklist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64" name="Google Shape;264;p34"/>
          <p:cNvSpPr txBox="1"/>
          <p:nvPr>
            <p:ph idx="1" type="body"/>
          </p:nvPr>
        </p:nvSpPr>
        <p:spPr>
          <a:xfrm>
            <a:off x="167800" y="1196350"/>
            <a:ext cx="11608500" cy="51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i="1" sz="2660">
              <a:solidFill>
                <a:srgbClr val="0000FF"/>
              </a:solidFill>
              <a:highlight>
                <a:srgbClr val="D9EAD3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7510" lvl="0" marL="45720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Maintain soft and hard copies of documents properly and consistently. </a:t>
            </a:r>
            <a:endParaRPr sz="2660"/>
          </a:p>
          <a:p>
            <a:pPr indent="-3975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Circulate the attendance sheet and guest book during the meeting. </a:t>
            </a:r>
            <a:endParaRPr sz="2660"/>
          </a:p>
          <a:p>
            <a:pPr indent="-3975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Work closely with the VPE,VPM and the President. You also are the pivot to the President,VPE, VPM and treasurer of your club. </a:t>
            </a:r>
            <a:endParaRPr sz="2660"/>
          </a:p>
          <a:p>
            <a:pPr indent="-3975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Council voting. </a:t>
            </a:r>
            <a:endParaRPr sz="2660"/>
          </a:p>
          <a:p>
            <a:pPr indent="-3975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Maintain updated roster.</a:t>
            </a:r>
            <a:endParaRPr sz="2660"/>
          </a:p>
          <a:p>
            <a:pPr indent="-3975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60"/>
              <a:buChar char="●"/>
            </a:pPr>
            <a:r>
              <a:rPr lang="en-US" sz="2660"/>
              <a:t>You are one of the Basecamp Managers.</a:t>
            </a:r>
            <a:endParaRPr sz="266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/>
          <p:nvPr>
            <p:ph type="title"/>
          </p:nvPr>
        </p:nvSpPr>
        <p:spPr>
          <a:xfrm>
            <a:off x="263200" y="152400"/>
            <a:ext cx="113607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23456"/>
              <a:buNone/>
            </a:pPr>
            <a:r>
              <a:rPr lang="en-US">
                <a:solidFill>
                  <a:srgbClr val="FEEE9F"/>
                </a:solidFill>
              </a:rPr>
              <a:t>Responsibility Checklist</a:t>
            </a:r>
            <a:endParaRPr>
              <a:solidFill>
                <a:srgbClr val="FEEE9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3456"/>
              <a:buNone/>
            </a:pPr>
            <a:r>
              <a:t/>
            </a:r>
            <a:endParaRPr/>
          </a:p>
        </p:txBody>
      </p:sp>
      <p:sp>
        <p:nvSpPr>
          <p:cNvPr id="271" name="Google Shape;271;p35"/>
          <p:cNvSpPr txBox="1"/>
          <p:nvPr>
            <p:ph idx="1" type="body"/>
          </p:nvPr>
        </p:nvSpPr>
        <p:spPr>
          <a:xfrm>
            <a:off x="291700" y="1465950"/>
            <a:ext cx="11608500" cy="46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Update details in Dashboard/drive.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Make the Minutes of meeting in your own style. 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Find your associate and share your responsibilities.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Update club officers in Club central.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Be the default shoot master for your club meetings. 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Understand basic parliamentary procedures.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Order supplies as needed.</a:t>
            </a:r>
            <a:endParaRPr sz="2650"/>
          </a:p>
          <a:p>
            <a:pPr indent="-3968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650"/>
              <a:buChar char="●"/>
            </a:pPr>
            <a:r>
              <a:rPr lang="en-US" sz="2650"/>
              <a:t>Remain current with the Leader Letter.</a:t>
            </a:r>
            <a:endParaRPr sz="2650"/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 b="1" i="1" sz="2760">
              <a:solidFill>
                <a:srgbClr val="0000FF"/>
              </a:solidFill>
              <a:highlight>
                <a:srgbClr val="D9EAD3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>
            <p:ph type="title"/>
          </p:nvPr>
        </p:nvSpPr>
        <p:spPr>
          <a:xfrm>
            <a:off x="277925" y="295775"/>
            <a:ext cx="70707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40"/>
              <a:buNone/>
            </a:pPr>
            <a:r>
              <a:rPr lang="en-US" sz="3140">
                <a:solidFill>
                  <a:srgbClr val="FEEE9F"/>
                </a:solidFill>
              </a:rPr>
              <a:t>How Long to Maintain the Records?</a:t>
            </a:r>
            <a:endParaRPr sz="3140">
              <a:solidFill>
                <a:srgbClr val="FEEE9F"/>
              </a:solidFill>
            </a:endParaRPr>
          </a:p>
        </p:txBody>
      </p:sp>
      <p:pic>
        <p:nvPicPr>
          <p:cNvPr id="278" name="Google Shape;27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5158" y="1023787"/>
            <a:ext cx="7480601" cy="501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Secretary Responsibilities</a:t>
            </a:r>
            <a:endParaRPr sz="3600">
              <a:solidFill>
                <a:srgbClr val="FEE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16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00" cy="621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/>
          <p:nvPr>
            <p:ph type="title"/>
          </p:nvPr>
        </p:nvSpPr>
        <p:spPr>
          <a:xfrm>
            <a:off x="277934" y="295773"/>
            <a:ext cx="54984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FEEE9F"/>
                </a:solidFill>
              </a:rPr>
              <a:t>Contents of the Dashboard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292" name="Google Shape;292;p38"/>
          <p:cNvSpPr txBox="1"/>
          <p:nvPr>
            <p:ph idx="1" type="body"/>
          </p:nvPr>
        </p:nvSpPr>
        <p:spPr>
          <a:xfrm>
            <a:off x="539200" y="1364850"/>
            <a:ext cx="10160700" cy="4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1. Meeting planner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2. Members Progress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3. Buddies list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4. Attendance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5. Guest list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6. Important links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7. Mentor-mentee list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8. Contest details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688"/>
              <a:buNone/>
            </a:pPr>
            <a:r>
              <a:rPr lang="en-US" sz="2450"/>
              <a:t>9. Meeting Dates</a:t>
            </a:r>
            <a:endParaRPr sz="2450"/>
          </a:p>
          <a:p>
            <a:pPr indent="0" lvl="0" marL="0" rtl="0" algn="l">
              <a:lnSpc>
                <a:spcPct val="70000"/>
              </a:lnSpc>
              <a:spcBef>
                <a:spcPts val="1600"/>
              </a:spcBef>
              <a:spcAft>
                <a:spcPts val="1600"/>
              </a:spcAft>
              <a:buSzPts val="688"/>
              <a:buNone/>
            </a:pPr>
            <a:r>
              <a:rPr lang="en-US" sz="2450"/>
              <a:t>10. Birthday and special days</a:t>
            </a:r>
            <a:endParaRPr sz="24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9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rgbClr val="FEEE9F"/>
                </a:solidFill>
                <a:latin typeface="Arial"/>
                <a:ea typeface="Arial"/>
                <a:cs typeface="Arial"/>
                <a:sym typeface="Arial"/>
              </a:rPr>
              <a:t>Responsibility Action Plan</a:t>
            </a:r>
            <a:endParaRPr sz="3600">
              <a:solidFill>
                <a:srgbClr val="FEE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9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How will you fulfill this responsibility?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When will each action be completed?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</a:rPr>
              <a:t>Who is available to help you?</a:t>
            </a:r>
            <a:endParaRPr sz="2800">
              <a:solidFill>
                <a:schemeClr val="lt1"/>
              </a:solidFill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</a:rPr>
              <a:t>What materials and resources can you use?</a:t>
            </a:r>
            <a:r>
              <a:rPr b="1"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00" cy="62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EE9F"/>
                </a:solidFill>
              </a:rPr>
              <a:t>Getting Started</a:t>
            </a:r>
            <a:endParaRPr>
              <a:solidFill>
                <a:srgbClr val="FEEE9F"/>
              </a:solidFill>
            </a:endParaRPr>
          </a:p>
        </p:txBody>
      </p:sp>
      <p:pic>
        <p:nvPicPr>
          <p:cNvPr id="306" name="Google Shape;306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78" r="24330" t="0"/>
          <a:stretch/>
        </p:blipFill>
        <p:spPr>
          <a:xfrm>
            <a:off x="6630425" y="791300"/>
            <a:ext cx="55617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0"/>
          <p:cNvSpPr txBox="1"/>
          <p:nvPr/>
        </p:nvSpPr>
        <p:spPr>
          <a:xfrm>
            <a:off x="168500" y="1435550"/>
            <a:ext cx="6251400" cy="40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1209" lvl="0" marL="45755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Attend district-sponsored club -officer training program.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Read materials.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Meet with outgoing executive committee.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Meet with outgoing secretary.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Meet with current executive committee.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Confirm submission of the newly elected officers list.</a:t>
            </a:r>
            <a:endParaRPr sz="2670">
              <a:solidFill>
                <a:schemeClr val="lt1"/>
              </a:solidFill>
            </a:endParaRPr>
          </a:p>
          <a:p>
            <a:pPr indent="-451209" lvl="0" marL="457559" rtl="0" algn="l">
              <a:lnSpc>
                <a:spcPct val="70000"/>
              </a:lnSpc>
              <a:spcBef>
                <a:spcPts val="561"/>
              </a:spcBef>
              <a:spcAft>
                <a:spcPts val="1600"/>
              </a:spcAft>
              <a:buClr>
                <a:schemeClr val="lt1"/>
              </a:buClr>
              <a:buSzPts val="2670"/>
              <a:buChar char="•"/>
            </a:pPr>
            <a:r>
              <a:rPr lang="en-US" sz="2670">
                <a:solidFill>
                  <a:schemeClr val="lt1"/>
                </a:solidFill>
              </a:rPr>
              <a:t>Review and order any needed materials.</a:t>
            </a:r>
            <a:endParaRPr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/>
          <p:nvPr>
            <p:ph type="title"/>
          </p:nvPr>
        </p:nvSpPr>
        <p:spPr>
          <a:xfrm>
            <a:off x="277934" y="293875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EE9F"/>
                </a:solidFill>
              </a:rPr>
              <a:t>Useful Tips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314" name="Google Shape;314;p41"/>
          <p:cNvSpPr txBox="1"/>
          <p:nvPr/>
        </p:nvSpPr>
        <p:spPr>
          <a:xfrm>
            <a:off x="168500" y="1435550"/>
            <a:ext cx="11373900" cy="47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Include all the interesting things that happened during the meeting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Add all role-players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Project speeches and speech highlights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Evaluation...Points of improvement and Summary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Table topics-Highlights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Keep the template ready</a:t>
            </a:r>
            <a:endParaRPr sz="2460">
              <a:solidFill>
                <a:schemeClr val="lt1"/>
              </a:solidFill>
            </a:endParaRPr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60"/>
              <a:buChar char="•"/>
            </a:pPr>
            <a:r>
              <a:rPr lang="en-US" sz="2460">
                <a:solidFill>
                  <a:schemeClr val="lt1"/>
                </a:solidFill>
              </a:rPr>
              <a:t>For preparing video MOM -</a:t>
            </a:r>
            <a:endParaRPr sz="246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60">
                <a:solidFill>
                  <a:schemeClr val="lt1"/>
                </a:solidFill>
              </a:rPr>
              <a:t>▪ PowerPoint -save as mp4</a:t>
            </a:r>
            <a:endParaRPr sz="246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60">
                <a:solidFill>
                  <a:schemeClr val="lt1"/>
                </a:solidFill>
              </a:rPr>
              <a:t>▪ Google photos</a:t>
            </a:r>
            <a:endParaRPr sz="246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60">
                <a:solidFill>
                  <a:schemeClr val="lt1"/>
                </a:solidFill>
              </a:rPr>
              <a:t>▪ Piccollage or Windows movie maker</a:t>
            </a:r>
            <a:endParaRPr sz="267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/>
          <p:nvPr>
            <p:ph type="title"/>
          </p:nvPr>
        </p:nvSpPr>
        <p:spPr>
          <a:xfrm>
            <a:off x="277934" y="295773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EE9F"/>
                </a:solidFill>
              </a:rPr>
              <a:t>Adopting New Challenges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321" name="Google Shape;321;p42"/>
          <p:cNvSpPr txBox="1"/>
          <p:nvPr>
            <p:ph idx="1" type="body"/>
          </p:nvPr>
        </p:nvSpPr>
        <p:spPr>
          <a:xfrm>
            <a:off x="277925" y="1786124"/>
            <a:ext cx="11647500" cy="21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00"/>
              <a:buChar char="•"/>
            </a:pPr>
            <a:r>
              <a:rPr lang="en-US" sz="3800"/>
              <a:t>Create a club Login</a:t>
            </a:r>
            <a:endParaRPr sz="3800"/>
          </a:p>
          <a:p>
            <a:pPr indent="-469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Char char="•"/>
            </a:pPr>
            <a:r>
              <a:rPr lang="en-US" sz="3800"/>
              <a:t>Save all documents in Drive</a:t>
            </a:r>
            <a:endParaRPr sz="3800"/>
          </a:p>
          <a:p>
            <a:pPr indent="-469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Char char="•"/>
            </a:pPr>
            <a:r>
              <a:rPr lang="en-US" sz="3800"/>
              <a:t>Forms for guests details</a:t>
            </a:r>
            <a:endParaRPr sz="3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3"/>
          <p:cNvSpPr txBox="1"/>
          <p:nvPr>
            <p:ph type="title"/>
          </p:nvPr>
        </p:nvSpPr>
        <p:spPr>
          <a:xfrm>
            <a:off x="277934" y="295773"/>
            <a:ext cx="1164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EE9F"/>
                </a:solidFill>
              </a:rPr>
              <a:t>Skills Developed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328" name="Google Shape;328;p43"/>
          <p:cNvSpPr txBox="1"/>
          <p:nvPr>
            <p:ph idx="1" type="body"/>
          </p:nvPr>
        </p:nvSpPr>
        <p:spPr>
          <a:xfrm>
            <a:off x="272250" y="1293052"/>
            <a:ext cx="11647500" cy="52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Listening Skills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Writing skills. 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Creativity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Organization and problem-solving.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Record maintenance.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Critical thinking.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Meeting organization.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Document decisions agreed to at meetings and communicate decisions to larger audiences.</a:t>
            </a:r>
            <a:endParaRPr sz="3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3000"/>
              <a:t>Compliance with standard procedures.</a:t>
            </a:r>
            <a:endParaRPr b="1" sz="3400">
              <a:highlight>
                <a:srgbClr val="F4CCCC"/>
              </a:highligh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>
                <a:solidFill>
                  <a:srgbClr val="FEEE9F"/>
                </a:solidFill>
              </a:rPr>
              <a:t>Additional Resources</a:t>
            </a:r>
            <a:endParaRPr>
              <a:solidFill>
                <a:srgbClr val="FEEE9F"/>
              </a:solidFill>
            </a:endParaRPr>
          </a:p>
        </p:txBody>
      </p:sp>
      <p:sp>
        <p:nvSpPr>
          <p:cNvPr id="334" name="Google Shape;334;p44"/>
          <p:cNvSpPr txBox="1"/>
          <p:nvPr/>
        </p:nvSpPr>
        <p:spPr>
          <a:xfrm>
            <a:off x="339075" y="1552650"/>
            <a:ext cx="6058800" cy="37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i="0" lang="en-US" sz="2800" u="none" cap="none" strike="noStrike">
                <a:solidFill>
                  <a:schemeClr val="lt1"/>
                </a:solidFill>
              </a:rPr>
              <a:t>Distinguished Club Program and Club Success Plan (Item 1111)</a:t>
            </a:r>
            <a:endParaRPr i="0" sz="1400" u="none" cap="none" strike="noStrike">
              <a:solidFill>
                <a:schemeClr val="lt1"/>
              </a:solidFill>
            </a:endParaRPr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i="0" lang="en-US" sz="2800" u="none" cap="none" strike="noStrike">
                <a:solidFill>
                  <a:schemeClr val="lt1"/>
                </a:solidFill>
              </a:rPr>
              <a:t>Guest Book (Item 84)</a:t>
            </a:r>
            <a:endParaRPr i="0" sz="1400" u="none" cap="none" strike="noStrike">
              <a:solidFill>
                <a:schemeClr val="lt1"/>
              </a:solidFill>
            </a:endParaRPr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i="0" lang="en-US" sz="2800" u="none" cap="none" strike="noStrike">
                <a:solidFill>
                  <a:schemeClr val="lt1"/>
                </a:solidFill>
              </a:rPr>
              <a:t>Club officer list</a:t>
            </a:r>
            <a:endParaRPr i="0" sz="1400" u="none" cap="none" strike="noStrike">
              <a:solidFill>
                <a:schemeClr val="lt1"/>
              </a:solidFill>
            </a:endParaRPr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i="0" lang="en-US" sz="2800" u="none" cap="none" strike="noStrike">
                <a:solidFill>
                  <a:schemeClr val="lt1"/>
                </a:solidFill>
              </a:rPr>
              <a:t>Use of Toastmasters materials</a:t>
            </a:r>
            <a:endParaRPr i="0" sz="2800" u="none" cap="none" strike="noStrike">
              <a:solidFill>
                <a:schemeClr val="lt1"/>
              </a:solidFill>
            </a:endParaRPr>
          </a:p>
        </p:txBody>
      </p:sp>
      <p:sp>
        <p:nvSpPr>
          <p:cNvPr id="335" name="Google Shape;335;p44"/>
          <p:cNvSpPr txBox="1"/>
          <p:nvPr/>
        </p:nvSpPr>
        <p:spPr>
          <a:xfrm>
            <a:off x="6205150" y="1454725"/>
            <a:ext cx="60588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36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en-US" sz="2800" u="sng" cap="none" strike="noStrike">
                <a:solidFill>
                  <a:srgbClr val="FEEE9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www.toastmasters.org/1111</a:t>
            </a:r>
            <a:endParaRPr i="0" sz="2800" u="none" cap="none" strike="noStrike">
              <a:solidFill>
                <a:srgbClr val="FEEE9F"/>
              </a:solidFill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en-US" sz="2800" u="sng" cap="none" strike="noStrike">
                <a:solidFill>
                  <a:srgbClr val="FEEE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www.toastmasters.org/84</a:t>
            </a:r>
            <a:endParaRPr i="0" sz="2800" u="none" cap="none" strike="noStrike">
              <a:solidFill>
                <a:srgbClr val="FEEE9F"/>
              </a:solidFill>
            </a:endParaRPr>
          </a:p>
          <a:p>
            <a:pPr indent="0" lvl="0" marL="359" marR="0" rtl="0" algn="l">
              <a:lnSpc>
                <a:spcPct val="1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en-US" sz="2800" u="sng" cap="none" strike="noStrike">
                <a:solidFill>
                  <a:srgbClr val="FEEE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www.toastmasters.org/clubcentral</a:t>
            </a:r>
            <a:endParaRPr i="0" sz="2800" u="none" cap="none" strike="noStrike">
              <a:solidFill>
                <a:srgbClr val="FEEE9F"/>
              </a:solidFill>
            </a:endParaRPr>
          </a:p>
          <a:p>
            <a:pPr indent="0" lvl="0" marL="360" marR="0" rtl="0" algn="l">
              <a:lnSpc>
                <a:spcPct val="1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rgbClr val="FEEE9F"/>
              </a:solidFill>
            </a:endParaRPr>
          </a:p>
          <a:p>
            <a:pPr indent="0" lvl="0" marL="360" marR="0" rtl="0" algn="l">
              <a:lnSpc>
                <a:spcPct val="1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en-US" sz="2800" u="sng" cap="none" strike="noStrike">
                <a:solidFill>
                  <a:srgbClr val="FEEE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www.toastmasters.org/memberlists</a:t>
            </a:r>
            <a:endParaRPr i="0" sz="2800" u="none" cap="none" strike="noStrike">
              <a:solidFill>
                <a:srgbClr val="FEEE9F"/>
              </a:solidFill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5"/>
          <p:cNvSpPr txBox="1"/>
          <p:nvPr/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FFFFF"/>
                </a:solidFill>
              </a:rPr>
              <a:t>Questions?</a:t>
            </a:r>
            <a:endParaRPr b="1" sz="5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6"/>
          <p:cNvSpPr txBox="1"/>
          <p:nvPr/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FFFFF"/>
                </a:solidFill>
              </a:rPr>
              <a:t>All The Best!</a:t>
            </a:r>
            <a:endParaRPr b="1" sz="5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