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embeddedFontLst>
    <p:embeddedFont>
      <p:font typeface="Open Sans SemiBold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OpenSansSemiBold-bold.fntdata"/><Relationship Id="rId25" Type="http://schemas.openxmlformats.org/officeDocument/2006/relationships/font" Target="fonts/OpenSansSemiBold-regular.fntdata"/><Relationship Id="rId28" Type="http://schemas.openxmlformats.org/officeDocument/2006/relationships/font" Target="fonts/OpenSansSemiBold-boldItalic.fntdata"/><Relationship Id="rId27" Type="http://schemas.openxmlformats.org/officeDocument/2006/relationships/font" Target="fonts/OpenSans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7" name="Google Shape;33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8" name="Google Shape;3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5" name="Google Shape;3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3" name="Google Shape;39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9" name="Google Shape;39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6" name="Google Shape;40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3" name="Google Shape;41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3c3f4885f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8" name="Google Shape;418;g13c3f4885f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1" name="Google Shape;21;p2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3" type="body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7"/>
          <p:cNvSpPr txBox="1"/>
          <p:nvPr>
            <p:ph idx="4" type="body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9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2" type="body"/>
          </p:nvPr>
        </p:nvSpPr>
        <p:spPr>
          <a:xfrm>
            <a:off x="4495800" y="2011680"/>
            <a:ext cx="3200400" cy="3136392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 i="0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3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-2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98" name="Google Shape;98;p1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08" name="Google Shape;108;p15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8" name="Google Shape;118;p16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 showMasterSp="0">
  <p:cSld name="1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406402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7"/>
          <p:cNvSpPr/>
          <p:nvPr>
            <p:ph idx="2" type="pic"/>
          </p:nvPr>
        </p:nvSpPr>
        <p:spPr>
          <a:xfrm>
            <a:off x="0" y="1143000"/>
            <a:ext cx="12192000" cy="5714999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7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5" name="Google Shape;125;p17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9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0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0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43" name="Google Shape;143;p20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1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1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_2" showMasterSp="0">
  <p:cSld name="Title and Text Left Multiple_Content Right_2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0" name="Google Shape;160;p22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2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2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_2">
  <p:cSld name="Title and Text Left_Content Right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2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178" name="Google Shape;178;p25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Toastmasters International" id="179" name="Google Shape;1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4" name="Google Shape;194;p28"/>
          <p:cNvSpPr txBox="1"/>
          <p:nvPr>
            <p:ph idx="2" type="body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28"/>
          <p:cNvSpPr txBox="1"/>
          <p:nvPr>
            <p:ph idx="3" type="body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6" name="Google Shape;196;p28"/>
          <p:cNvSpPr txBox="1"/>
          <p:nvPr>
            <p:ph idx="4" type="body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30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0"/>
          <p:cNvSpPr/>
          <p:nvPr>
            <p:ph idx="2" type="body"/>
          </p:nvPr>
        </p:nvSpPr>
        <p:spPr>
          <a:xfrm>
            <a:off x="4495800" y="201168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0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0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30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-12192" y="6212926"/>
            <a:ext cx="12216383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1"/>
          <p:cNvSpPr/>
          <p:nvPr>
            <p:ph idx="2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i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31"/>
          <p:cNvSpPr txBox="1"/>
          <p:nvPr>
            <p:ph idx="3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3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32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8" name="Google Shape;228;p33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33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3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3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3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34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3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ull Image" showMasterSp="0">
  <p:cSld name="Title and Full Imag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/>
          <p:nvPr>
            <p:ph idx="2" type="pic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5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6" name="Google Shape;246;p35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use colors" showMasterSp="0">
  <p:cSld name="How to use color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6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1" name="Google Shape;251;p3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p36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36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255" name="Google Shape;255;p36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6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6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6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6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6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6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6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36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6" name="Google Shape;266;p36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36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6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6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6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" name="Google Shape;276;p36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6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7243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-2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oastmasters International" id="128" name="Google Shape;128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18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13.jpg"/><Relationship Id="rId5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Relationship Id="rId4" Type="http://schemas.openxmlformats.org/officeDocument/2006/relationships/image" Target="../media/image6.jpg"/><Relationship Id="rId5" Type="http://schemas.openxmlformats.org/officeDocument/2006/relationships/image" Target="../media/image2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toastmasters.org/1111" TargetMode="External"/><Relationship Id="rId4" Type="http://schemas.openxmlformats.org/officeDocument/2006/relationships/hyperlink" Target="http://www.toastmasters.org/successprograms" TargetMode="External"/><Relationship Id="rId5" Type="http://schemas.openxmlformats.org/officeDocument/2006/relationships/hyperlink" Target="http://www.toastmasters.org/clubcentral" TargetMode="External"/><Relationship Id="rId6" Type="http://schemas.openxmlformats.org/officeDocument/2006/relationships/hyperlink" Target="http://www.toastmasters.org/memberlists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E9F"/>
              </a:buClr>
              <a:buSzPts val="4500"/>
              <a:buNone/>
            </a:pPr>
            <a:r>
              <a:rPr lang="en-US">
                <a:solidFill>
                  <a:srgbClr val="FEEE9F"/>
                </a:solidFill>
              </a:rPr>
              <a:t>Treasurer</a:t>
            </a:r>
            <a:endParaRPr/>
          </a:p>
        </p:txBody>
      </p:sp>
      <p:sp>
        <p:nvSpPr>
          <p:cNvPr id="284" name="Google Shape;284;p37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Club Officer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91" name="Google Shape;291;p38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2" name="Google Shape;292;p38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Treasurer Responsibilities </a:t>
            </a:r>
            <a:endParaRPr/>
          </a:p>
        </p:txBody>
      </p:sp>
      <p:sp>
        <p:nvSpPr>
          <p:cNvPr id="293" name="Google Shape;293;p38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4" name="Google Shape;294;p38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Treasurer Role</a:t>
            </a:r>
            <a:endParaRPr/>
          </a:p>
        </p:txBody>
      </p:sp>
      <p:pic>
        <p:nvPicPr>
          <p:cNvPr id="295" name="Google Shape;295;p38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12379" r="12379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7" name="Google Shape;297;p38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Treasurer Resources</a:t>
            </a:r>
            <a:endParaRPr/>
          </a:p>
        </p:txBody>
      </p:sp>
      <p:pic>
        <p:nvPicPr>
          <p:cNvPr id="298" name="Google Shape;298;p3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2400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8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Session Objectives</a:t>
            </a:r>
            <a:endParaRPr/>
          </a:p>
        </p:txBody>
      </p:sp>
      <p:sp>
        <p:nvSpPr>
          <p:cNvPr id="306" name="Google Shape;306;p3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your role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Fulfill your responsibilities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resources that help you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0986" l="0" r="0" t="6455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r>
              <a:rPr lang="en-US"/>
              <a:t> Role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r>
              <a:rPr lang="en-US"/>
              <a:t> Responsibilities </a:t>
            </a:r>
            <a:endParaRPr/>
          </a:p>
        </p:txBody>
      </p:sp>
      <p:pic>
        <p:nvPicPr>
          <p:cNvPr id="319" name="Google Shape;319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400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1" name="Google Shape;321;p4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Outside the Club Meeting</a:t>
            </a:r>
            <a:endParaRPr/>
          </a:p>
        </p:txBody>
      </p:sp>
      <p:pic>
        <p:nvPicPr>
          <p:cNvPr id="322" name="Google Shape;322;p4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4" name="Google Shape;324;p4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Club Meeting</a:t>
            </a:r>
            <a:endParaRPr/>
          </a:p>
        </p:txBody>
      </p:sp>
      <p:pic>
        <p:nvPicPr>
          <p:cNvPr id="325" name="Google Shape;325;p41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7" name="Google Shape;327;p4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Executive Committee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Upon Arrival at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2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Before Club Meetings</a:t>
            </a:r>
            <a:endParaRPr/>
          </a:p>
        </p:txBody>
      </p:sp>
      <p:sp>
        <p:nvSpPr>
          <p:cNvPr id="340" name="Google Shape;340;p43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a financial report.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4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/>
          </a:p>
        </p:txBody>
      </p:sp>
      <p:sp>
        <p:nvSpPr>
          <p:cNvPr id="347" name="Google Shape;347;p44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 membership dues.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 on club finances.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5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a budget.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Provide bank with a bank signatory card.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 and pay dues.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Submit new member applications.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 checks for club expenses.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 financial records.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4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6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6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 financial reports.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Submit club accounts for audit.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executive committee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Reconcile deposits, expenditures and cash on hand.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7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Ensure club meets government tax regulations.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Receive financial correspondence.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for audit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The Executive Committee</a:t>
            </a:r>
            <a:endParaRPr sz="3400"/>
          </a:p>
        </p:txBody>
      </p:sp>
      <p:sp>
        <p:nvSpPr>
          <p:cNvPr id="375" name="Google Shape;375;p48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a budget.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 financial reports.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Submit club accounts for audit.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 with executive committee on Club Success Plan.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903" r="1707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 txBox="1"/>
          <p:nvPr>
            <p:ph type="title"/>
          </p:nvPr>
        </p:nvSpPr>
        <p:spPr>
          <a:xfrm>
            <a:off x="277934" y="132000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How to Fulfill the </a:t>
            </a: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Responsibilities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9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4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2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>
            <p:ph type="title"/>
          </p:nvPr>
        </p:nvSpPr>
        <p:spPr>
          <a:xfrm>
            <a:off x="277934" y="17294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Responsibility Action Plan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0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will you fulfill this responsibility?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will each action be completed?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is available to help you?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materials and resources can you use?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5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760" l="0" r="0" t="1876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5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r>
              <a:rPr lang="en-US">
                <a:solidFill>
                  <a:schemeClr val="dk1"/>
                </a:solidFill>
              </a:rPr>
              <a:t> Resource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Getting Started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5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district-sponsored club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officer training program.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outgoing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outgoing treasurer.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current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Policies and Protocol.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a budget.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82" r="24328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Additional Resource</a:t>
            </a:r>
            <a:endParaRPr/>
          </a:p>
        </p:txBody>
      </p:sp>
      <p:sp>
        <p:nvSpPr>
          <p:cNvPr id="409" name="Google Shape;409;p53"/>
          <p:cNvSpPr txBox="1"/>
          <p:nvPr/>
        </p:nvSpPr>
        <p:spPr>
          <a:xfrm>
            <a:off x="351075" y="1443648"/>
            <a:ext cx="6058800" cy="3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and Club Success Plan (Item 1111)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0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Success Communication Series and Success Leadership Series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Submitting club dues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of Toastmasters materials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3"/>
          <p:cNvSpPr txBox="1"/>
          <p:nvPr/>
        </p:nvSpPr>
        <p:spPr>
          <a:xfrm>
            <a:off x="6133140" y="1443640"/>
            <a:ext cx="60588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6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www.toastmasters.org/1111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www.toastmasters.org/successprograms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www.toastmasters.org/clubcentral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www.toastmasters.org/memberlists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Questions?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5"/>
          <p:cNvSpPr txBox="1"/>
          <p:nvPr>
            <p:ph type="ctrTitle"/>
          </p:nvPr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All The Best!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