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  <p:sldMasterId id="214748368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Open Sans SemiBold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OpenSansSemiBold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SemiBold-boldItalic.fntdata"/><Relationship Id="rId30" Type="http://schemas.openxmlformats.org/officeDocument/2006/relationships/font" Target="fonts/OpenSansSemiBold-italic.fntdata"/><Relationship Id="rId11" Type="http://schemas.openxmlformats.org/officeDocument/2006/relationships/slide" Target="slides/slide6.xml"/><Relationship Id="rId33" Type="http://schemas.openxmlformats.org/officeDocument/2006/relationships/font" Target="fonts/OpenSans-bold.fntdata"/><Relationship Id="rId10" Type="http://schemas.openxmlformats.org/officeDocument/2006/relationships/slide" Target="slides/slide5.xml"/><Relationship Id="rId32" Type="http://schemas.openxmlformats.org/officeDocument/2006/relationships/font" Target="fonts/OpenSans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3c4245ee24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13c4245ee24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3c4245ee24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4" name="Google Shape;434;g13c4245ee24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21" name="Google Shape;21;p2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6113" y="1830811"/>
            <a:ext cx="2775881" cy="42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  <a:defRPr sz="1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>
  <p:cSld name="Spacer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3" type="body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7"/>
          <p:cNvSpPr txBox="1"/>
          <p:nvPr>
            <p:ph idx="4" type="body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9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2" type="body"/>
          </p:nvPr>
        </p:nvSpPr>
        <p:spPr>
          <a:xfrm>
            <a:off x="4495800" y="2011680"/>
            <a:ext cx="3200400" cy="3136392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 i="0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2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3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98" name="Google Shape;98;p1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108" name="Google Shape;108;p15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" name="Google Shape;109;p15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5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6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6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8" name="Google Shape;118;p16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 showMasterSp="0">
  <p:cSld name="1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406402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2" name="Google Shape;122;p17"/>
          <p:cNvSpPr/>
          <p:nvPr>
            <p:ph idx="2" type="pic"/>
          </p:nvPr>
        </p:nvSpPr>
        <p:spPr>
          <a:xfrm>
            <a:off x="0" y="1143000"/>
            <a:ext cx="12192000" cy="5714999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7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5" name="Google Shape;125;p17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6" name="Google Shape;136;p1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9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0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0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43" name="Google Shape;143;p20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1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1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_2" showMasterSp="0">
  <p:cSld name="Title and Text Left Multiple_Content Right_2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0" name="Google Shape;160;p22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2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2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_2">
  <p:cSld name="Title and Text Left_Content Right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2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2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5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178" name="Google Shape;178;p25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Toastmasters International" id="179" name="Google Shape;1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4715" y="1830810"/>
            <a:ext cx="2782570" cy="43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6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27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4" name="Google Shape;194;p28"/>
          <p:cNvSpPr txBox="1"/>
          <p:nvPr>
            <p:ph idx="2" type="body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28"/>
          <p:cNvSpPr txBox="1"/>
          <p:nvPr>
            <p:ph idx="3" type="body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6" name="Google Shape;196;p28"/>
          <p:cNvSpPr txBox="1"/>
          <p:nvPr>
            <p:ph idx="4" type="body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30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30"/>
          <p:cNvSpPr/>
          <p:nvPr>
            <p:ph idx="2" type="body"/>
          </p:nvPr>
        </p:nvSpPr>
        <p:spPr>
          <a:xfrm>
            <a:off x="4495800" y="201168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0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30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0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30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/>
          <p:nvPr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1"/>
          <p:cNvSpPr/>
          <p:nvPr>
            <p:ph idx="2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31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i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7" name="Google Shape;217;p31"/>
          <p:cNvSpPr txBox="1"/>
          <p:nvPr>
            <p:ph idx="3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3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3" name="Google Shape;223;p3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32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8" name="Google Shape;228;p33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33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3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3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7" name="Google Shape;237;p3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3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0" name="Google Shape;240;p34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3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ull Image" showMasterSp="0">
  <p:cSld name="Title and Full Image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/>
          <p:nvPr>
            <p:ph idx="2" type="pic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35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46" name="Google Shape;246;p35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w to use colors" showMasterSp="0">
  <p:cSld name="How to use colors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6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6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1" name="Google Shape;251;p3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3" name="Google Shape;253;p36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36"/>
          <p:cNvGrpSpPr/>
          <p:nvPr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255" name="Google Shape;255;p36"/>
            <p:cNvSpPr/>
            <p:nvPr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6"/>
            <p:cNvSpPr/>
            <p:nvPr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6"/>
            <p:cNvSpPr/>
            <p:nvPr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6"/>
            <p:cNvSpPr/>
            <p:nvPr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6"/>
            <p:cNvSpPr txBox="1"/>
            <p:nvPr/>
          </p:nvSpPr>
          <p:spPr>
            <a:xfrm>
              <a:off x="382104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61" name="Google Shape;261;p36"/>
            <p:cNvSpPr txBox="1"/>
            <p:nvPr/>
          </p:nvSpPr>
          <p:spPr>
            <a:xfrm>
              <a:off x="12502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62" name="Google Shape;262;p36"/>
            <p:cNvSpPr txBox="1"/>
            <p:nvPr/>
          </p:nvSpPr>
          <p:spPr>
            <a:xfrm>
              <a:off x="2106732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63" name="Google Shape;263;p36"/>
            <p:cNvSpPr txBox="1"/>
            <p:nvPr/>
          </p:nvSpPr>
          <p:spPr>
            <a:xfrm>
              <a:off x="297483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64" name="Google Shape;264;p36"/>
            <p:cNvSpPr txBox="1"/>
            <p:nvPr/>
          </p:nvSpPr>
          <p:spPr>
            <a:xfrm>
              <a:off x="3854509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grpSp>
        <p:nvGrpSpPr>
          <p:cNvPr id="265" name="Google Shape;265;p36"/>
          <p:cNvGrpSpPr/>
          <p:nvPr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6" name="Google Shape;266;p36"/>
            <p:cNvSpPr/>
            <p:nvPr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6"/>
            <p:cNvSpPr/>
            <p:nvPr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6"/>
            <p:cNvSpPr/>
            <p:nvPr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6"/>
            <p:cNvSpPr txBox="1"/>
            <p:nvPr/>
          </p:nvSpPr>
          <p:spPr>
            <a:xfrm>
              <a:off x="6794478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72" name="Google Shape;272;p36"/>
            <p:cNvSpPr txBox="1"/>
            <p:nvPr/>
          </p:nvSpPr>
          <p:spPr>
            <a:xfrm>
              <a:off x="7662580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73" name="Google Shape;273;p36"/>
            <p:cNvSpPr txBox="1"/>
            <p:nvPr/>
          </p:nvSpPr>
          <p:spPr>
            <a:xfrm>
              <a:off x="85191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74" name="Google Shape;274;p36"/>
            <p:cNvSpPr txBox="1"/>
            <p:nvPr/>
          </p:nvSpPr>
          <p:spPr>
            <a:xfrm>
              <a:off x="9387207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75" name="Google Shape;275;p36"/>
            <p:cNvSpPr txBox="1"/>
            <p:nvPr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276" name="Google Shape;276;p36"/>
          <p:cNvSpPr txBox="1"/>
          <p:nvPr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-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18pt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weight -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(when used on background colors, for best accessibility).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Dark Gray </a:t>
            </a:r>
            <a:r>
              <a:rPr b="1" i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#333333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on Accent 1 and Accent 2.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White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#FFFFFF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</a:t>
            </a: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Accent 3, Accent 4, and Accent 5.</a:t>
            </a:r>
            <a:endParaRPr/>
          </a:p>
        </p:txBody>
      </p:sp>
      <p:sp>
        <p:nvSpPr>
          <p:cNvPr id="277" name="Google Shape;277;p3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6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7243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5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oastmasters International" id="128" name="Google Shape;128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18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3.jpg"/><Relationship Id="rId5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toastmasters.org/speechcontestswww.toastmasters.org/1171" TargetMode="External"/><Relationship Id="rId4" Type="http://schemas.openxmlformats.org/officeDocument/2006/relationships/hyperlink" Target="http://www.toastmasters.org/1111" TargetMode="External"/><Relationship Id="rId5" Type="http://schemas.openxmlformats.org/officeDocument/2006/relationships/hyperlink" Target="http://www.toastmasters.org/1111C" TargetMode="External"/><Relationship Id="rId6" Type="http://schemas.openxmlformats.org/officeDocument/2006/relationships/hyperlink" Target="http://www.toastmasters.org/306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toastmasters.org/265" TargetMode="External"/><Relationship Id="rId4" Type="http://schemas.openxmlformats.org/officeDocument/2006/relationships/hyperlink" Target="http://www.toastmasters.org/accreditedspeakerrules" TargetMode="External"/><Relationship Id="rId5" Type="http://schemas.openxmlformats.org/officeDocument/2006/relationships/hyperlink" Target="http://www.toastmasters.org/edfaq" TargetMode="External"/><Relationship Id="rId6" Type="http://schemas.openxmlformats.org/officeDocument/2006/relationships/hyperlink" Target="http://www.toastmasters.org/memberachievementrecord" TargetMode="External"/><Relationship Id="rId7" Type="http://schemas.openxmlformats.org/officeDocument/2006/relationships/hyperlink" Target="http://www.toastmasters.org/shop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E9F"/>
              </a:buClr>
              <a:buSzPts val="4500"/>
              <a:buNone/>
            </a:pPr>
            <a:r>
              <a:rPr lang="en-US">
                <a:solidFill>
                  <a:srgbClr val="FEEE9F"/>
                </a:solidFill>
              </a:rPr>
              <a:t>Vice President Education (VPE)</a:t>
            </a:r>
            <a:endParaRPr/>
          </a:p>
        </p:txBody>
      </p:sp>
      <p:sp>
        <p:nvSpPr>
          <p:cNvPr id="284" name="Google Shape;284;p37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Club Officer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91" name="Google Shape;291;p38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2" name="Google Shape;292;p38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VPE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Responsibilities </a:t>
            </a:r>
            <a:endParaRPr/>
          </a:p>
        </p:txBody>
      </p:sp>
      <p:sp>
        <p:nvSpPr>
          <p:cNvPr id="293" name="Google Shape;293;p38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4" name="Google Shape;294;p38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VPE Role</a:t>
            </a:r>
            <a:endParaRPr/>
          </a:p>
        </p:txBody>
      </p:sp>
      <p:pic>
        <p:nvPicPr>
          <p:cNvPr id="295" name="Google Shape;295;p38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12379" r="12379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8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7" name="Google Shape;297;p38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VPE Resources</a:t>
            </a:r>
            <a:endParaRPr/>
          </a:p>
        </p:txBody>
      </p:sp>
      <p:pic>
        <p:nvPicPr>
          <p:cNvPr id="298" name="Google Shape;298;p3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2401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8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Session Objectives</a:t>
            </a:r>
            <a:endParaRPr/>
          </a:p>
        </p:txBody>
      </p:sp>
      <p:sp>
        <p:nvSpPr>
          <p:cNvPr id="306" name="Google Shape;306;p3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your role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Fulfill your responsibilities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resources that help you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0986" l="0" r="0" t="6455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VPE</a:t>
            </a:r>
            <a:r>
              <a:rPr lang="en-US"/>
              <a:t> Role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VPE</a:t>
            </a:r>
            <a:r>
              <a:rPr lang="en-US"/>
              <a:t> Responsibilities </a:t>
            </a:r>
            <a:endParaRPr/>
          </a:p>
        </p:txBody>
      </p:sp>
      <p:pic>
        <p:nvPicPr>
          <p:cNvPr id="319" name="Google Shape;319;p4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401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1" name="Google Shape;321;p4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Outside the Club Meeting</a:t>
            </a:r>
            <a:endParaRPr/>
          </a:p>
        </p:txBody>
      </p:sp>
      <p:pic>
        <p:nvPicPr>
          <p:cNvPr id="322" name="Google Shape;322;p4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4" name="Google Shape;324;p4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Club Meeting</a:t>
            </a:r>
            <a:endParaRPr/>
          </a:p>
        </p:txBody>
      </p:sp>
      <p:pic>
        <p:nvPicPr>
          <p:cNvPr id="325" name="Google Shape;325;p41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7" name="Google Shape;327;p4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Executive Committee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Upon Arrival at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4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3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Before Club Meetings</a:t>
            </a:r>
            <a:endParaRPr/>
          </a:p>
        </p:txBody>
      </p:sp>
      <p:sp>
        <p:nvSpPr>
          <p:cNvPr id="340" name="Google Shape;340;p43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scheduled roles.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Offer support to the Toastmaster.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Schedule education sessions.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Notify the club president of education awards.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41" name="Google Shape;341;p4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 txBox="1"/>
          <p:nvPr>
            <p:ph type="title"/>
          </p:nvPr>
        </p:nvSpPr>
        <p:spPr>
          <a:xfrm>
            <a:off x="277934" y="171082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Upon Arrival at Club Meetings</a:t>
            </a:r>
            <a:endParaRPr/>
          </a:p>
        </p:txBody>
      </p:sp>
      <p:sp>
        <p:nvSpPr>
          <p:cNvPr id="347" name="Google Shape;347;p44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Verify assigned members have arrived and are prepared.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Remind members to select an evaluator.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 the Toastmaster.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Greet guests.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Inform Topicsmaster of any guests willing to participate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48" name="Google Shape;348;p4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6015" l="0" r="0" t="16016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5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/>
          </a:p>
        </p:txBody>
      </p:sp>
      <p:sp>
        <p:nvSpPr>
          <p:cNvPr id="354" name="Google Shape;354;p45"/>
          <p:cNvSpPr txBox="1"/>
          <p:nvPr>
            <p:ph idx="1" type="body"/>
          </p:nvPr>
        </p:nvSpPr>
        <p:spPr>
          <a:xfrm>
            <a:off x="277925" y="1535075"/>
            <a:ext cx="5498400" cy="45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Initial project completion records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Ensure members fill out award applications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Recognize members for achievements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Preside over meeting when necessary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Answer education program or speech contest questions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55" name="Google Shape;355;p4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6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6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Promote participation in the education program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Orient new members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Encourage new members to participate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Assign a mentor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Attend club executive committee meetings</a:t>
            </a:r>
            <a:endParaRPr>
              <a:solidFill>
                <a:srgbClr val="000000"/>
              </a:solidFill>
            </a:endParaRPr>
          </a:p>
          <a:p>
            <a:pPr indent="-457200" lvl="0" marL="457559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Attend district council meetings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62" name="Google Shape;362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7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-US">
                <a:solidFill>
                  <a:srgbClr val="000000"/>
                </a:solidFill>
              </a:rPr>
              <a:t>Plan Speech Contests Speech Contest Rulebook (Item 1171)</a:t>
            </a:r>
            <a:endParaRPr>
              <a:solidFill>
                <a:srgbClr val="000000"/>
              </a:solidFill>
            </a:endParaRPr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-US">
                <a:solidFill>
                  <a:srgbClr val="000000"/>
                </a:solidFill>
              </a:rPr>
              <a:t>Refer to it as necessary when planning speech contests</a:t>
            </a:r>
            <a:endParaRPr>
              <a:solidFill>
                <a:srgbClr val="000000"/>
              </a:solidFill>
            </a:endParaRPr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en-US">
                <a:solidFill>
                  <a:srgbClr val="000000"/>
                </a:solidFill>
              </a:rPr>
              <a:t>Find out which speech contests your District is scheduled to host during your term of office and plan your club contests accordingly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4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8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Facilitate member progress on Base Camp.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Arrange for your replacement or assistance.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your successor for office.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4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9"/>
          <p:cNvSpPr txBox="1"/>
          <p:nvPr>
            <p:ph type="title"/>
          </p:nvPr>
        </p:nvSpPr>
        <p:spPr>
          <a:xfrm>
            <a:off x="277934" y="295773"/>
            <a:ext cx="54984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49"/>
          <p:cNvSpPr txBox="1"/>
          <p:nvPr>
            <p:ph idx="1" type="body"/>
          </p:nvPr>
        </p:nvSpPr>
        <p:spPr>
          <a:xfrm>
            <a:off x="277934" y="1535080"/>
            <a:ext cx="54984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000000"/>
                </a:solidFill>
              </a:rPr>
              <a:t>Manage Mentor Program</a:t>
            </a:r>
            <a:endParaRPr b="1">
              <a:solidFill>
                <a:srgbClr val="000000"/>
              </a:solidFill>
            </a:endParaRPr>
          </a:p>
          <a:p>
            <a:pPr indent="-393065" lvl="0" marL="45720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US">
                <a:solidFill>
                  <a:srgbClr val="000000"/>
                </a:solidFill>
              </a:rPr>
              <a:t>Assign every new member a mentor and keep track of who is mentoring whom. </a:t>
            </a:r>
            <a:endParaRPr>
              <a:solidFill>
                <a:srgbClr val="000000"/>
              </a:solidFill>
            </a:endParaRPr>
          </a:p>
          <a:p>
            <a:pPr indent="-39306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US">
                <a:solidFill>
                  <a:srgbClr val="000000"/>
                </a:solidFill>
              </a:rPr>
              <a:t>The Club Mentor Program Kit (Item 1163) provides everything needed to start a mentoring program for club members. </a:t>
            </a:r>
            <a:endParaRPr>
              <a:solidFill>
                <a:srgbClr val="000000"/>
              </a:solidFill>
            </a:endParaRPr>
          </a:p>
          <a:p>
            <a:pPr indent="-39306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US">
                <a:solidFill>
                  <a:srgbClr val="000000"/>
                </a:solidFill>
              </a:rPr>
              <a:t>Encourage members of your club to complete the Pathways Mentor program and as much as possible, assign mentors who are working in or have completed the program.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4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6" r="13293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The Executive Committee</a:t>
            </a:r>
            <a:endParaRPr sz="3400"/>
          </a:p>
        </p:txBody>
      </p:sp>
      <p:sp>
        <p:nvSpPr>
          <p:cNvPr id="389" name="Google Shape;389;p50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and present education program reports.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Share information on upcoming speech contests.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5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2903" r="1707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1"/>
          <p:cNvSpPr txBox="1"/>
          <p:nvPr>
            <p:ph type="title"/>
          </p:nvPr>
        </p:nvSpPr>
        <p:spPr>
          <a:xfrm>
            <a:off x="277934" y="132000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How to Fulfill the </a:t>
            </a: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VPE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Responsibilities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51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Google Shape;397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3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2"/>
          <p:cNvSpPr txBox="1"/>
          <p:nvPr>
            <p:ph type="title"/>
          </p:nvPr>
        </p:nvSpPr>
        <p:spPr>
          <a:xfrm>
            <a:off x="277934" y="17294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VPE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Responsibility Action Plan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5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will you fulfill this responsibility?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will each action be completed?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is available to help you?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materials and resources can you use?</a:t>
            </a: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p5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5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8760" l="0" r="0" t="18760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53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VPE</a:t>
            </a:r>
            <a:r>
              <a:rPr lang="en-US">
                <a:solidFill>
                  <a:schemeClr val="dk1"/>
                </a:solidFill>
              </a:rPr>
              <a:t> Resource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Getting Started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54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Invite 1 -3 members to serve on education committee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each member to discuss educational goals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282" r="24328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5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Additional Resource</a:t>
            </a:r>
            <a:endParaRPr/>
          </a:p>
        </p:txBody>
      </p:sp>
      <p:sp>
        <p:nvSpPr>
          <p:cNvPr id="423" name="Google Shape;423;p55"/>
          <p:cNvSpPr txBox="1"/>
          <p:nvPr/>
        </p:nvSpPr>
        <p:spPr>
          <a:xfrm>
            <a:off x="184256" y="1441035"/>
            <a:ext cx="6058858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5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Speech contest information</a:t>
            </a:r>
            <a:endParaRPr/>
          </a:p>
          <a:p>
            <a:pPr indent="-457200" lvl="0" marL="457560" marR="0" rtl="0" algn="l">
              <a:lnSpc>
                <a:spcPct val="9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Speech Contest Rulebook (Item 1171)</a:t>
            </a:r>
            <a:endParaRPr/>
          </a:p>
          <a:p>
            <a:pPr indent="-457200" lvl="0" marL="457560" marR="0" rtl="0" algn="l">
              <a:lnSpc>
                <a:spcPct val="9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and Club Success Plan (Item 1111)</a:t>
            </a:r>
            <a:endParaRPr/>
          </a:p>
          <a:p>
            <a:pPr indent="-457200" lvl="0" marL="457560" marR="0" rtl="0" algn="l">
              <a:lnSpc>
                <a:spcPct val="9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Goals (Item 11110)</a:t>
            </a:r>
            <a:endParaRPr/>
          </a:p>
          <a:p>
            <a:pPr indent="-457200" lvl="0" marL="457560" marR="0" rtl="0" algn="l">
              <a:lnSpc>
                <a:spcPct val="9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Wall Chart Set (Item 306)</a:t>
            </a:r>
            <a:endParaRPr/>
          </a:p>
        </p:txBody>
      </p:sp>
      <p:sp>
        <p:nvSpPr>
          <p:cNvPr id="424" name="Google Shape;424;p55"/>
          <p:cNvSpPr txBox="1"/>
          <p:nvPr/>
        </p:nvSpPr>
        <p:spPr>
          <a:xfrm>
            <a:off x="6103150" y="1084645"/>
            <a:ext cx="6058858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36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www.toastmasters.org/speechcontestswww.toastmasters.org/1171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www.toastmasters.org/1111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www.toastmasters.org/1111C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www.toastmasters.org/306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6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Additional Resource</a:t>
            </a:r>
            <a:endParaRPr/>
          </a:p>
        </p:txBody>
      </p:sp>
      <p:sp>
        <p:nvSpPr>
          <p:cNvPr id="430" name="Google Shape;430;p56"/>
          <p:cNvSpPr txBox="1"/>
          <p:nvPr/>
        </p:nvSpPr>
        <p:spPr>
          <a:xfrm>
            <a:off x="277934" y="1485083"/>
            <a:ext cx="6058858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56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Competent Leadership (Item 265)</a:t>
            </a:r>
            <a:endParaRPr/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Accredited Speaker Program</a:t>
            </a:r>
            <a:endParaRPr/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 program FAQs</a:t>
            </a:r>
            <a:endParaRPr/>
          </a:p>
          <a:p>
            <a:pPr indent="-4572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Member Achievement Record (Item 1328)</a:t>
            </a:r>
            <a:endParaRPr/>
          </a:p>
          <a:p>
            <a:pPr indent="-457200" lvl="0" marL="457560" marR="0" rtl="0" algn="l">
              <a:lnSpc>
                <a:spcPct val="10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Educational achievement, gifts and recognition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56"/>
          <p:cNvSpPr txBox="1"/>
          <p:nvPr/>
        </p:nvSpPr>
        <p:spPr>
          <a:xfrm>
            <a:off x="6430098" y="1187282"/>
            <a:ext cx="6058858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6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www.toastmasters.org/265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5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www.toastmasters.org/accreditedspeakerrules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1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www.toastmasters.org/edfaq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1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1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www.toastmasters.org/memberachievementrecord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5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www.toastmasters.org/shop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7"/>
          <p:cNvSpPr txBox="1"/>
          <p:nvPr>
            <p:ph type="ctrTitle"/>
          </p:nvPr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Questions?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8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All The Best!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