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embeddedFontLst>
    <p:embeddedFont>
      <p:font typeface="Open Sans SemiBold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OpenSansSemiBold-regular.fntdata"/><Relationship Id="rId25" Type="http://schemas.openxmlformats.org/officeDocument/2006/relationships/slide" Target="slides/slide20.xml"/><Relationship Id="rId28" Type="http://schemas.openxmlformats.org/officeDocument/2006/relationships/font" Target="fonts/OpenSansSemiBold-italic.fntdata"/><Relationship Id="rId27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8" name="Google Shape;35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3" name="Google Shape;3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0" name="Google Shape;40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6" name="Google Shape;40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9" name="Google Shape;4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3c3c3cc3a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4" name="Google Shape;424;g13c3c3cc3a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392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0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3" name="Google Shape;143;p2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1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1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0" name="Google Shape;160;p22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78" name="Google Shape;178;p25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oastmasters International"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28"/>
          <p:cNvSpPr txBox="1"/>
          <p:nvPr>
            <p:ph idx="2" type="body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3" type="body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 txBox="1"/>
          <p:nvPr>
            <p:ph idx="4" type="body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30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/>
          <p:nvPr>
            <p:ph idx="2" type="body"/>
          </p:nvPr>
        </p:nvSpPr>
        <p:spPr>
          <a:xfrm>
            <a:off x="4495800" y="201168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0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30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-12192" y="6212926"/>
            <a:ext cx="12216383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1"/>
          <p:cNvSpPr/>
          <p:nvPr>
            <p:ph idx="2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i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3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32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3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33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3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ull Image" showMasterSp="0">
  <p:cSld name="Title and Full Imag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5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6" name="Google Shape;246;p3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use colors" showMasterSp="0">
  <p:cSld name="How to use color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3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36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255" name="Google Shape;255;p36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6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6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6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6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6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6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36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6" name="Google Shape;266;p36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6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6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6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6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276;p36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6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astmasters International" id="128" name="Google Shape;128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toastmasters.org/1622" TargetMode="External"/><Relationship Id="rId4" Type="http://schemas.openxmlformats.org/officeDocument/2006/relationships/hyperlink" Target="http://www.toastmasters.org/membershipcontests" TargetMode="External"/><Relationship Id="rId5" Type="http://schemas.openxmlformats.org/officeDocument/2006/relationships/hyperlink" Target="http://www.toastmasters.org/1111" TargetMode="External"/><Relationship Id="rId6" Type="http://schemas.openxmlformats.org/officeDocument/2006/relationships/hyperlink" Target="http://www.toastmasters.org/1111C" TargetMode="External"/><Relationship Id="rId7" Type="http://schemas.openxmlformats.org/officeDocument/2006/relationships/hyperlink" Target="http://www.toastmasters.org/speechcraft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ct val="100000"/>
              <a:buNone/>
            </a:pPr>
            <a:r>
              <a:rPr lang="en-US">
                <a:solidFill>
                  <a:srgbClr val="FEEE9F"/>
                </a:solidFill>
              </a:rPr>
              <a:t>Vice President Membership (VPM)</a:t>
            </a:r>
            <a:endParaRPr/>
          </a:p>
        </p:txBody>
      </p:sp>
      <p:sp>
        <p:nvSpPr>
          <p:cNvPr id="284" name="Google Shape;284;p37"/>
          <p:cNvSpPr txBox="1"/>
          <p:nvPr>
            <p:ph idx="1" type="subTitle"/>
          </p:nvPr>
        </p:nvSpPr>
        <p:spPr>
          <a:xfrm>
            <a:off x="1524000" y="4241695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Club Officer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91" name="Google Shape;291;p38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2" name="Google Shape;292;p38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VPM Responsibilities </a:t>
            </a:r>
            <a:endParaRPr/>
          </a:p>
        </p:txBody>
      </p:sp>
      <p:sp>
        <p:nvSpPr>
          <p:cNvPr id="293" name="Google Shape;293;p38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4" name="Google Shape;294;p38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VPM Role</a:t>
            </a:r>
            <a:endParaRPr/>
          </a:p>
        </p:txBody>
      </p:sp>
      <p:pic>
        <p:nvPicPr>
          <p:cNvPr id="295" name="Google Shape;295;p38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12379" r="12379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411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7" name="Google Shape;297;p38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VPM Resources</a:t>
            </a:r>
            <a:endParaRPr/>
          </a:p>
        </p:txBody>
      </p:sp>
      <p:pic>
        <p:nvPicPr>
          <p:cNvPr id="298" name="Google Shape;298;p3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2400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8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your role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Fulfill your responsibilities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resources that help you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7442" l="0" r="0" t="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VPM Role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VPM Responsibilities </a:t>
            </a:r>
            <a:endParaRPr/>
          </a:p>
        </p:txBody>
      </p:sp>
      <p:pic>
        <p:nvPicPr>
          <p:cNvPr id="319" name="Google Shape;319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0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1" name="Google Shape;321;p4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Outside the Club Meeting</a:t>
            </a:r>
            <a:endParaRPr/>
          </a:p>
        </p:txBody>
      </p:sp>
      <p:pic>
        <p:nvPicPr>
          <p:cNvPr id="322" name="Google Shape;322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4" name="Google Shape;324;p4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Club Meeting</a:t>
            </a:r>
            <a:endParaRPr/>
          </a:p>
        </p:txBody>
      </p:sp>
      <p:pic>
        <p:nvPicPr>
          <p:cNvPr id="325" name="Google Shape;325;p4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509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7" name="Google Shape;327;p4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Executive Committee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Before Club Meetings</a:t>
            </a:r>
            <a:endParaRPr/>
          </a:p>
        </p:txBody>
      </p:sp>
      <p:sp>
        <p:nvSpPr>
          <p:cNvPr id="340" name="Google Shape;340;p43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Make a list of new members.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Have a few Guest Packets (Item 387).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Contact former guests and members who have not been attending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277934" y="178815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Upon Arrival at Club Meetings</a:t>
            </a:r>
            <a:endParaRPr/>
          </a:p>
        </p:txBody>
      </p:sp>
      <p:sp>
        <p:nvSpPr>
          <p:cNvPr id="347" name="Google Shape;347;p44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Greet all guests and members.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 all guests with Guest Packets (Item 387).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 questions guests may have.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After Club Meetings</a:t>
            </a:r>
            <a:endParaRPr/>
          </a:p>
        </p:txBody>
      </p:sp>
      <p:sp>
        <p:nvSpPr>
          <p:cNvPr id="354" name="Google Shape;354;p45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guests to answer questions.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Invite guests to join the club.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guests complete the membership application.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4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6"/>
          <p:cNvSpPr txBox="1"/>
          <p:nvPr>
            <p:ph type="title"/>
          </p:nvPr>
        </p:nvSpPr>
        <p:spPr>
          <a:xfrm>
            <a:off x="277925" y="295775"/>
            <a:ext cx="56703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6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Conduct membership-building programs.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Promote membership goals.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Promote membership-building contests.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 up on and keep track of guests.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277925" y="295775"/>
            <a:ext cx="56703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Bring membership applications.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 the vice president public relations.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meeting information is correct.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club executive committee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>
            <p:ph type="title"/>
          </p:nvPr>
        </p:nvSpPr>
        <p:spPr>
          <a:xfrm>
            <a:off x="277925" y="295775"/>
            <a:ext cx="56703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8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and vote at area council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Arrange for your replacement or assistance.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your successor for office.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>
            <p:ph type="title"/>
          </p:nvPr>
        </p:nvSpPr>
        <p:spPr>
          <a:xfrm>
            <a:off x="277925" y="295775"/>
            <a:ext cx="56532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Executive Committee</a:t>
            </a:r>
            <a:endParaRPr/>
          </a:p>
        </p:txBody>
      </p:sp>
      <p:sp>
        <p:nvSpPr>
          <p:cNvPr id="382" name="Google Shape;382;p49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Organize and conduct membership contests.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 on club membership.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4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How to Fulfill the </a:t>
            </a:r>
            <a:r>
              <a:rPr lang="en-US"/>
              <a:t>VPM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2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1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VPM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Responsibility</a:t>
            </a:r>
            <a:br>
              <a:rPr b="1" lang="en-US" sz="3600">
                <a:latin typeface="Arial"/>
                <a:ea typeface="Arial"/>
                <a:cs typeface="Arial"/>
                <a:sym typeface="Arial"/>
              </a:rPr>
            </a:b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Action Plan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1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fulfill this responsibility?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will each action be completed?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is available to help you?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materials and resources can you use?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4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60" l="0" r="0" t="1876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2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VPM Resource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5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Invite one to three members to serve on membership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Conduct a member survey on Moments of Truth session.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Guest Welcome kits.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any required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5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Resources</a:t>
            </a:r>
            <a:endParaRPr/>
          </a:p>
        </p:txBody>
      </p:sp>
      <p:sp>
        <p:nvSpPr>
          <p:cNvPr id="416" name="Google Shape;416;p54"/>
          <p:cNvSpPr txBox="1"/>
          <p:nvPr/>
        </p:nvSpPr>
        <p:spPr>
          <a:xfrm>
            <a:off x="165606" y="1178875"/>
            <a:ext cx="11444100" cy="4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56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Success 101 (Item 1622) 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www.toastmasters.org/1622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1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Membership contest information </a:t>
            </a:r>
            <a:r>
              <a:rPr lang="en-US" sz="2800" u="sng">
                <a:solidFill>
                  <a:schemeClr val="hlink"/>
                </a:solidFill>
                <a:hlinkClick r:id="rId4"/>
              </a:rPr>
              <a:t>www.toastmasters.org/membershipcontests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1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and Club Success Plan (Item 1111) </a:t>
            </a:r>
            <a:r>
              <a:rPr lang="en-US" sz="2800" u="sng">
                <a:solidFill>
                  <a:schemeClr val="hlink"/>
                </a:solidFill>
                <a:hlinkClick r:id="rId5"/>
              </a:rPr>
              <a:t>www.toastmasters.org/1111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0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Goals (Item 1111C) </a:t>
            </a:r>
            <a:r>
              <a:rPr lang="en-US" sz="2800" u="sng">
                <a:solidFill>
                  <a:schemeClr val="hlink"/>
                </a:solidFill>
                <a:hlinkClick r:id="rId6"/>
              </a:rPr>
              <a:t>www.toastmasters.org/1111C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marR="0" rtl="0" algn="l">
              <a:lnSpc>
                <a:spcPct val="17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Speechcraft information </a:t>
            </a:r>
            <a:r>
              <a:rPr lang="en-US" sz="2800" u="sng">
                <a:solidFill>
                  <a:schemeClr val="hlink"/>
                </a:solidFill>
                <a:hlinkClick r:id="rId7"/>
              </a:rPr>
              <a:t>www.toastmasters.org/speechcraft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5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6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All The Best!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